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Lst>
  <p:notesMasterIdLst>
    <p:notesMasterId r:id="rId8"/>
  </p:notesMasterIdLst>
  <p:sldIdLst>
    <p:sldId id="272" r:id="rId2"/>
    <p:sldId id="273" r:id="rId3"/>
    <p:sldId id="274" r:id="rId4"/>
    <p:sldId id="275" r:id="rId5"/>
    <p:sldId id="276" r:id="rId6"/>
    <p:sldId id="277" r:id="rId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4AE0524-03CC-48A4-9B6A-29F471081136}">
  <a:tblStyle styleId="{F4AE0524-03CC-48A4-9B6A-29F47108113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1bff56b2ca0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88" name="Google Shape;188;g1bff56b2ca0_0_7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1bff56b2ca0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92" name="Google Shape;192;g1bff56b2ca0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1bff56b2ca0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99" name="Google Shape;199;g1bff56b2ca0_0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bff56b2ca0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05" name="Google Shape;205;g1bff56b2ca0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1bff56b2ca0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11" name="Google Shape;211;g1bff56b2ca0_0_1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1bff56b2ca0_0_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17" name="Google Shape;217;g1bff56b2ca0_0_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35"/>
        <p:cNvGrpSpPr/>
        <p:nvPr/>
      </p:nvGrpSpPr>
      <p:grpSpPr>
        <a:xfrm>
          <a:off x="0" y="0"/>
          <a:ext cx="0" cy="0"/>
          <a:chOff x="0" y="0"/>
          <a:chExt cx="0" cy="0"/>
        </a:xfrm>
      </p:grpSpPr>
      <p:pic>
        <p:nvPicPr>
          <p:cNvPr id="36" name="Google Shape;36;p8" descr="Logo&#10;&#10;Description automatically generated"/>
          <p:cNvPicPr preferRelativeResize="0"/>
          <p:nvPr/>
        </p:nvPicPr>
        <p:blipFill rotWithShape="1">
          <a:blip r:embed="rId2">
            <a:alphaModFix/>
          </a:blip>
          <a:srcRect/>
          <a:stretch/>
        </p:blipFill>
        <p:spPr>
          <a:xfrm>
            <a:off x="0" y="0"/>
            <a:ext cx="12192000" cy="68580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37"/>
        <p:cNvGrpSpPr/>
        <p:nvPr/>
      </p:nvGrpSpPr>
      <p:grpSpPr>
        <a:xfrm>
          <a:off x="0" y="0"/>
          <a:ext cx="0" cy="0"/>
          <a:chOff x="0" y="0"/>
          <a:chExt cx="0" cy="0"/>
        </a:xfrm>
      </p:grpSpPr>
      <p:pic>
        <p:nvPicPr>
          <p:cNvPr id="38" name="Google Shape;38;p9" descr="Shape, rectangle&#10;&#10;Description automatically generated"/>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39" name="Google Shape;39;p9"/>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40" name="Google Shape;40;p9"/>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41" name="Google Shape;41;p9"/>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CA"/>
              <a:t>‹#›</a:t>
            </a:fld>
            <a:endParaRPr dirty="0"/>
          </a:p>
        </p:txBody>
      </p:sp>
      <p:sp>
        <p:nvSpPr>
          <p:cNvPr id="42" name="Google Shape;42;p9"/>
          <p:cNvSpPr txBox="1">
            <a:spLocks noGrp="1"/>
          </p:cNvSpPr>
          <p:nvPr>
            <p:ph type="title"/>
          </p:nvPr>
        </p:nvSpPr>
        <p:spPr>
          <a:xfrm>
            <a:off x="426518" y="1306485"/>
            <a:ext cx="111273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3" name="Google Shape;43;p9"/>
          <p:cNvSpPr txBox="1">
            <a:spLocks noGrp="1"/>
          </p:cNvSpPr>
          <p:nvPr>
            <p:ph type="body" idx="1"/>
          </p:nvPr>
        </p:nvSpPr>
        <p:spPr>
          <a:xfrm>
            <a:off x="426518" y="2766985"/>
            <a:ext cx="11127300" cy="27846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44"/>
        <p:cNvGrpSpPr/>
        <p:nvPr/>
      </p:nvGrpSpPr>
      <p:grpSpPr>
        <a:xfrm>
          <a:off x="0" y="0"/>
          <a:ext cx="0" cy="0"/>
          <a:chOff x="0" y="0"/>
          <a:chExt cx="0" cy="0"/>
        </a:xfrm>
      </p:grpSpPr>
      <p:sp>
        <p:nvSpPr>
          <p:cNvPr id="45" name="Google Shape;45;p10"/>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46" name="Google Shape;46;p10"/>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47" name="Google Shape;47;p1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CA"/>
              <a:t>‹#›</a:t>
            </a:fld>
            <a:endParaRPr dirty="0"/>
          </a:p>
        </p:txBody>
      </p:sp>
      <p:sp>
        <p:nvSpPr>
          <p:cNvPr id="48" name="Google Shape;48;p10"/>
          <p:cNvSpPr txBox="1">
            <a:spLocks noGrp="1"/>
          </p:cNvSpPr>
          <p:nvPr>
            <p:ph type="title"/>
          </p:nvPr>
        </p:nvSpPr>
        <p:spPr>
          <a:xfrm>
            <a:off x="2031177" y="340807"/>
            <a:ext cx="92673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pic>
        <p:nvPicPr>
          <p:cNvPr id="49" name="Google Shape;49;p10" descr="A picture containing shape&#10;&#10;Description automatically generated"/>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50" name="Google Shape;50;p10"/>
          <p:cNvSpPr txBox="1">
            <a:spLocks noGrp="1"/>
          </p:cNvSpPr>
          <p:nvPr>
            <p:ph type="body" idx="1"/>
          </p:nvPr>
        </p:nvSpPr>
        <p:spPr>
          <a:xfrm>
            <a:off x="2031177" y="1801307"/>
            <a:ext cx="92673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6_Blank">
  <p:cSld name="6_Blank">
    <p:spTree>
      <p:nvGrpSpPr>
        <p:cNvPr id="1" name="Shape 51"/>
        <p:cNvGrpSpPr/>
        <p:nvPr/>
      </p:nvGrpSpPr>
      <p:grpSpPr>
        <a:xfrm>
          <a:off x="0" y="0"/>
          <a:ext cx="0" cy="0"/>
          <a:chOff x="0" y="0"/>
          <a:chExt cx="0" cy="0"/>
        </a:xfrm>
      </p:grpSpPr>
      <p:sp>
        <p:nvSpPr>
          <p:cNvPr id="52" name="Google Shape;52;p11"/>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53" name="Google Shape;53;p11"/>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54" name="Google Shape;54;p11"/>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CA"/>
              <a:t>‹#›</a:t>
            </a:fld>
            <a:endParaRPr dirty="0"/>
          </a:p>
        </p:txBody>
      </p:sp>
      <p:sp>
        <p:nvSpPr>
          <p:cNvPr id="55" name="Google Shape;55;p11"/>
          <p:cNvSpPr txBox="1">
            <a:spLocks noGrp="1"/>
          </p:cNvSpPr>
          <p:nvPr>
            <p:ph type="title"/>
          </p:nvPr>
        </p:nvSpPr>
        <p:spPr>
          <a:xfrm>
            <a:off x="2031177" y="340807"/>
            <a:ext cx="92673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6" name="Google Shape;56;p11"/>
          <p:cNvSpPr txBox="1">
            <a:spLocks noGrp="1"/>
          </p:cNvSpPr>
          <p:nvPr>
            <p:ph type="body" idx="1"/>
          </p:nvPr>
        </p:nvSpPr>
        <p:spPr>
          <a:xfrm>
            <a:off x="2031177" y="1801307"/>
            <a:ext cx="92673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57"/>
        <p:cNvGrpSpPr/>
        <p:nvPr/>
      </p:nvGrpSpPr>
      <p:grpSpPr>
        <a:xfrm>
          <a:off x="0" y="0"/>
          <a:ext cx="0" cy="0"/>
          <a:chOff x="0" y="0"/>
          <a:chExt cx="0" cy="0"/>
        </a:xfrm>
      </p:grpSpPr>
      <p:sp>
        <p:nvSpPr>
          <p:cNvPr id="58" name="Google Shape;58;p12"/>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59" name="Google Shape;59;p12"/>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60" name="Google Shape;60;p1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CA"/>
              <a:t>‹#›</a:t>
            </a:fld>
            <a:endParaRPr dirty="0"/>
          </a:p>
        </p:txBody>
      </p:sp>
      <p:sp>
        <p:nvSpPr>
          <p:cNvPr id="61" name="Google Shape;61;p12"/>
          <p:cNvSpPr txBox="1">
            <a:spLocks noGrp="1"/>
          </p:cNvSpPr>
          <p:nvPr>
            <p:ph type="title"/>
          </p:nvPr>
        </p:nvSpPr>
        <p:spPr>
          <a:xfrm>
            <a:off x="879442" y="332258"/>
            <a:ext cx="92673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2" name="Google Shape;62;p12"/>
          <p:cNvSpPr txBox="1">
            <a:spLocks noGrp="1"/>
          </p:cNvSpPr>
          <p:nvPr>
            <p:ph type="body" idx="1"/>
          </p:nvPr>
        </p:nvSpPr>
        <p:spPr>
          <a:xfrm>
            <a:off x="879442" y="1792758"/>
            <a:ext cx="92673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5_Blank">
  <p:cSld name="5_Blank">
    <p:spTree>
      <p:nvGrpSpPr>
        <p:cNvPr id="1" name="Shape 63"/>
        <p:cNvGrpSpPr/>
        <p:nvPr/>
      </p:nvGrpSpPr>
      <p:grpSpPr>
        <a:xfrm>
          <a:off x="0" y="0"/>
          <a:ext cx="0" cy="0"/>
          <a:chOff x="0" y="0"/>
          <a:chExt cx="0" cy="0"/>
        </a:xfrm>
      </p:grpSpPr>
      <p:sp>
        <p:nvSpPr>
          <p:cNvPr id="64" name="Google Shape;64;p13"/>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65" name="Google Shape;65;p13"/>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66" name="Google Shape;66;p1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CA"/>
              <a:t>‹#›</a:t>
            </a:fld>
            <a:endParaRPr dirty="0"/>
          </a:p>
        </p:txBody>
      </p:sp>
      <p:sp>
        <p:nvSpPr>
          <p:cNvPr id="67" name="Google Shape;67;p13"/>
          <p:cNvSpPr txBox="1">
            <a:spLocks noGrp="1"/>
          </p:cNvSpPr>
          <p:nvPr>
            <p:ph type="title"/>
          </p:nvPr>
        </p:nvSpPr>
        <p:spPr>
          <a:xfrm>
            <a:off x="426518" y="1306485"/>
            <a:ext cx="111273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8" name="Google Shape;68;p13"/>
          <p:cNvSpPr txBox="1">
            <a:spLocks noGrp="1"/>
          </p:cNvSpPr>
          <p:nvPr>
            <p:ph type="body" idx="1"/>
          </p:nvPr>
        </p:nvSpPr>
        <p:spPr>
          <a:xfrm>
            <a:off x="426518" y="2766985"/>
            <a:ext cx="11127300" cy="27846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4_Blank">
  <p:cSld name="4_Blank">
    <p:spTree>
      <p:nvGrpSpPr>
        <p:cNvPr id="1" name="Shape 69"/>
        <p:cNvGrpSpPr/>
        <p:nvPr/>
      </p:nvGrpSpPr>
      <p:grpSpPr>
        <a:xfrm>
          <a:off x="0" y="0"/>
          <a:ext cx="0" cy="0"/>
          <a:chOff x="0" y="0"/>
          <a:chExt cx="0" cy="0"/>
        </a:xfrm>
      </p:grpSpPr>
      <p:sp>
        <p:nvSpPr>
          <p:cNvPr id="70" name="Google Shape;70;p14"/>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71" name="Google Shape;71;p14"/>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72" name="Google Shape;72;p1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CA"/>
              <a:t>‹#›</a:t>
            </a:fld>
            <a:endParaRPr dirty="0"/>
          </a:p>
        </p:txBody>
      </p:sp>
      <p:sp>
        <p:nvSpPr>
          <p:cNvPr id="73" name="Google Shape;73;p14"/>
          <p:cNvSpPr txBox="1">
            <a:spLocks noGrp="1"/>
          </p:cNvSpPr>
          <p:nvPr>
            <p:ph type="title"/>
          </p:nvPr>
        </p:nvSpPr>
        <p:spPr>
          <a:xfrm>
            <a:off x="851859" y="366440"/>
            <a:ext cx="87195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4" name="Google Shape;74;p14"/>
          <p:cNvSpPr txBox="1">
            <a:spLocks noGrp="1"/>
          </p:cNvSpPr>
          <p:nvPr>
            <p:ph type="body" idx="1"/>
          </p:nvPr>
        </p:nvSpPr>
        <p:spPr>
          <a:xfrm>
            <a:off x="851859" y="1826940"/>
            <a:ext cx="87195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75"/>
        <p:cNvGrpSpPr/>
        <p:nvPr/>
      </p:nvGrpSpPr>
      <p:grpSpPr>
        <a:xfrm>
          <a:off x="0" y="0"/>
          <a:ext cx="0" cy="0"/>
          <a:chOff x="0" y="0"/>
          <a:chExt cx="0" cy="0"/>
        </a:xfrm>
      </p:grpSpPr>
      <p:sp>
        <p:nvSpPr>
          <p:cNvPr id="76" name="Google Shape;76;p15"/>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77" name="Google Shape;77;p15"/>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dirty="0"/>
          </a:p>
        </p:txBody>
      </p:sp>
      <p:sp>
        <p:nvSpPr>
          <p:cNvPr id="78" name="Google Shape;78;p1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CA"/>
              <a:t>‹#›</a:t>
            </a:fld>
            <a:endParaRPr dirty="0"/>
          </a:p>
        </p:txBody>
      </p:sp>
      <p:sp>
        <p:nvSpPr>
          <p:cNvPr id="79" name="Google Shape;79;p15"/>
          <p:cNvSpPr txBox="1">
            <a:spLocks noGrp="1"/>
          </p:cNvSpPr>
          <p:nvPr>
            <p:ph type="title"/>
          </p:nvPr>
        </p:nvSpPr>
        <p:spPr>
          <a:xfrm>
            <a:off x="3844844" y="339420"/>
            <a:ext cx="79485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0" name="Google Shape;80;p15"/>
          <p:cNvSpPr txBox="1">
            <a:spLocks noGrp="1"/>
          </p:cNvSpPr>
          <p:nvPr>
            <p:ph type="body" idx="1"/>
          </p:nvPr>
        </p:nvSpPr>
        <p:spPr>
          <a:xfrm>
            <a:off x="3844843" y="2148737"/>
            <a:ext cx="7948500" cy="34830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31" name="Google Shape;31;p7"/>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2" name="Google Shape;32;p7"/>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33" name="Google Shape;33;p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34" name="Google Shape;34;p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dirty="0"/>
          </a:p>
        </p:txBody>
      </p:sp>
    </p:spTree>
  </p:cSld>
  <p:clrMap bg1="lt1" tx1="dk1" bg2="dk2" tx2="lt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members.etfo.ca/login?returnurl=/"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etfovoice.ca/feature/end-eqao"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https://www.etfo.ca/public-education/eqao-testing-17abe48c66de250b890a12e30448b71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3"/>
          <p:cNvSpPr txBox="1">
            <a:spLocks noGrp="1"/>
          </p:cNvSpPr>
          <p:nvPr>
            <p:ph type="title"/>
          </p:nvPr>
        </p:nvSpPr>
        <p:spPr>
          <a:xfrm>
            <a:off x="1992249" y="0"/>
            <a:ext cx="9561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CA" dirty="0"/>
              <a:t>ETFO Advisory</a:t>
            </a:r>
            <a:endParaRPr dirty="0"/>
          </a:p>
        </p:txBody>
      </p:sp>
      <p:sp>
        <p:nvSpPr>
          <p:cNvPr id="195" name="Google Shape;195;p33"/>
          <p:cNvSpPr txBox="1">
            <a:spLocks noGrp="1"/>
          </p:cNvSpPr>
          <p:nvPr>
            <p:ph type="body" idx="1"/>
          </p:nvPr>
        </p:nvSpPr>
        <p:spPr>
          <a:xfrm>
            <a:off x="426525" y="1458250"/>
            <a:ext cx="7915200" cy="5143500"/>
          </a:xfrm>
          <a:prstGeom prst="rect">
            <a:avLst/>
          </a:prstGeom>
          <a:noFill/>
          <a:ln>
            <a:noFill/>
          </a:ln>
        </p:spPr>
        <p:txBody>
          <a:bodyPr spcFirstLastPara="1" wrap="square" lIns="91425" tIns="45700" rIns="91425" bIns="45700" anchor="t" anchorCtr="0">
            <a:normAutofit/>
          </a:bodyPr>
          <a:lstStyle/>
          <a:p>
            <a:pPr marL="0" lvl="0" indent="0" algn="l" rtl="0">
              <a:spcBef>
                <a:spcPts val="1000"/>
              </a:spcBef>
              <a:spcAft>
                <a:spcPts val="0"/>
              </a:spcAft>
              <a:buClr>
                <a:schemeClr val="dk1"/>
              </a:buClr>
              <a:buSzPts val="1100"/>
              <a:buFont typeface="Arial"/>
              <a:buNone/>
            </a:pPr>
            <a:r>
              <a:rPr lang="en-CA" sz="4000" dirty="0"/>
              <a:t>In 2010, ETFO’s provincial Executive issued an advisory to all members to not complete the voluntary questionnaire. This questionnaire represents an unnecessary expansion of the EQAO testing regime and results in additional workload for members.</a:t>
            </a:r>
            <a:endParaRPr dirty="0"/>
          </a:p>
        </p:txBody>
      </p:sp>
      <p:pic>
        <p:nvPicPr>
          <p:cNvPr id="3" name="Picture 2">
            <a:extLst>
              <a:ext uri="{FF2B5EF4-FFF2-40B4-BE49-F238E27FC236}">
                <a16:creationId xmlns:a16="http://schemas.microsoft.com/office/drawing/2014/main" id="{74A2E48E-E6D9-4798-A4A9-5AE35611B510}"/>
              </a:ext>
            </a:extLst>
          </p:cNvPr>
          <p:cNvPicPr>
            <a:picLocks noChangeAspect="1"/>
          </p:cNvPicPr>
          <p:nvPr/>
        </p:nvPicPr>
        <p:blipFill>
          <a:blip r:embed="rId3"/>
          <a:stretch>
            <a:fillRect/>
          </a:stretch>
        </p:blipFill>
        <p:spPr>
          <a:xfrm>
            <a:off x="8328629" y="912096"/>
            <a:ext cx="3742244" cy="4656497"/>
          </a:xfrm>
          <a:prstGeom prst="rect">
            <a:avLst/>
          </a:prstGeom>
          <a:ln>
            <a:solidFill>
              <a:schemeClr val="tx1"/>
            </a:solidFill>
          </a:ln>
          <a:effectLst>
            <a:outerShdw blurRad="50800" dist="38100" dir="2700000" algn="tl" rotWithShape="0">
              <a:prstClr val="black">
                <a:alpha val="40000"/>
              </a:prst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4"/>
          <p:cNvSpPr txBox="1">
            <a:spLocks noGrp="1"/>
          </p:cNvSpPr>
          <p:nvPr>
            <p:ph type="title"/>
          </p:nvPr>
        </p:nvSpPr>
        <p:spPr>
          <a:xfrm>
            <a:off x="2031177" y="340807"/>
            <a:ext cx="92673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CA" dirty="0"/>
              <a:t>Relevant in 2024-2025</a:t>
            </a:r>
            <a:endParaRPr dirty="0"/>
          </a:p>
        </p:txBody>
      </p:sp>
      <p:sp>
        <p:nvSpPr>
          <p:cNvPr id="202" name="Google Shape;202;p34"/>
          <p:cNvSpPr txBox="1">
            <a:spLocks noGrp="1"/>
          </p:cNvSpPr>
          <p:nvPr>
            <p:ph type="body" idx="1"/>
          </p:nvPr>
        </p:nvSpPr>
        <p:spPr>
          <a:xfrm>
            <a:off x="2031177" y="1801307"/>
            <a:ext cx="9267300" cy="4351200"/>
          </a:xfrm>
          <a:prstGeom prst="rect">
            <a:avLst/>
          </a:prstGeom>
          <a:noFill/>
          <a:ln>
            <a:noFill/>
          </a:ln>
        </p:spPr>
        <p:txBody>
          <a:bodyPr spcFirstLastPara="1" wrap="square" lIns="91425" tIns="45700" rIns="91425" bIns="45700" anchor="t" anchorCtr="0">
            <a:normAutofit/>
          </a:bodyPr>
          <a:lstStyle/>
          <a:p>
            <a:pPr marL="0" lvl="0" indent="0" algn="l" rtl="0">
              <a:lnSpc>
                <a:spcPct val="70000"/>
              </a:lnSpc>
              <a:spcBef>
                <a:spcPts val="1000"/>
              </a:spcBef>
              <a:spcAft>
                <a:spcPts val="0"/>
              </a:spcAft>
              <a:buClr>
                <a:schemeClr val="dk1"/>
              </a:buClr>
              <a:buSzPts val="1100"/>
              <a:buFont typeface="Arial"/>
              <a:buNone/>
            </a:pPr>
            <a:r>
              <a:rPr lang="en-CA" sz="4000" dirty="0"/>
              <a:t>The ETFO advisory to members not to complete the voluntary EQAO teacher questionnaire is even more relevant today.</a:t>
            </a:r>
            <a:endParaRPr sz="4000" dirty="0"/>
          </a:p>
          <a:p>
            <a:pPr marL="0" lvl="0" indent="0" algn="l" rtl="0">
              <a:lnSpc>
                <a:spcPct val="70000"/>
              </a:lnSpc>
              <a:spcBef>
                <a:spcPts val="1000"/>
              </a:spcBef>
              <a:spcAft>
                <a:spcPts val="0"/>
              </a:spcAft>
              <a:buClr>
                <a:schemeClr val="dk1"/>
              </a:buClr>
              <a:buSzPts val="1100"/>
              <a:buFont typeface="Arial"/>
              <a:buNone/>
            </a:pPr>
            <a:endParaRPr sz="4000" dirty="0"/>
          </a:p>
          <a:p>
            <a:pPr marL="0" lvl="0" indent="0" algn="l" rtl="0">
              <a:lnSpc>
                <a:spcPct val="70000"/>
              </a:lnSpc>
              <a:spcBef>
                <a:spcPts val="1000"/>
              </a:spcBef>
              <a:spcAft>
                <a:spcPts val="0"/>
              </a:spcAft>
              <a:buClr>
                <a:schemeClr val="dk1"/>
              </a:buClr>
              <a:buSzPts val="1100"/>
              <a:buFont typeface="Arial"/>
              <a:buNone/>
            </a:pPr>
            <a:r>
              <a:rPr lang="en-CA" sz="4000" dirty="0"/>
              <a:t>EQAO has indicated that it is leveraging information from teacher questionnaires to investigate decreasing EQAO scores. </a:t>
            </a:r>
            <a:endParaRPr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35"/>
          <p:cNvSpPr txBox="1">
            <a:spLocks noGrp="1"/>
          </p:cNvSpPr>
          <p:nvPr>
            <p:ph type="title"/>
          </p:nvPr>
        </p:nvSpPr>
        <p:spPr>
          <a:xfrm>
            <a:off x="2031177" y="340807"/>
            <a:ext cx="92673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CA" dirty="0"/>
              <a:t>Transferring Accountability</a:t>
            </a:r>
            <a:endParaRPr dirty="0"/>
          </a:p>
        </p:txBody>
      </p:sp>
      <p:sp>
        <p:nvSpPr>
          <p:cNvPr id="208" name="Google Shape;208;p35"/>
          <p:cNvSpPr txBox="1">
            <a:spLocks noGrp="1"/>
          </p:cNvSpPr>
          <p:nvPr>
            <p:ph type="body" idx="1"/>
          </p:nvPr>
        </p:nvSpPr>
        <p:spPr>
          <a:xfrm>
            <a:off x="2031177" y="1801307"/>
            <a:ext cx="9267300" cy="4351200"/>
          </a:xfrm>
          <a:prstGeom prst="rect">
            <a:avLst/>
          </a:prstGeom>
          <a:noFill/>
          <a:ln>
            <a:noFill/>
          </a:ln>
        </p:spPr>
        <p:txBody>
          <a:bodyPr spcFirstLastPara="1" wrap="square" lIns="91425" tIns="45700" rIns="91425" bIns="45700" anchor="t" anchorCtr="0">
            <a:normAutofit/>
          </a:bodyPr>
          <a:lstStyle/>
          <a:p>
            <a:pPr marL="0" lvl="0" indent="0" algn="l" rtl="0">
              <a:spcBef>
                <a:spcPts val="1000"/>
              </a:spcBef>
              <a:spcAft>
                <a:spcPts val="0"/>
              </a:spcAft>
              <a:buClr>
                <a:schemeClr val="dk1"/>
              </a:buClr>
              <a:buSzPts val="1100"/>
              <a:buFont typeface="Arial"/>
              <a:buNone/>
            </a:pPr>
            <a:r>
              <a:rPr lang="en-CA" sz="4000" dirty="0"/>
              <a:t>Should the government link decreasing EQAO scores with results from the teacher questionnaire, teachers would be blamed. This transfers accountability away from the government for its systematic underfunding of public education to teachers.</a:t>
            </a:r>
            <a:endParaRPr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6"/>
          <p:cNvSpPr txBox="1">
            <a:spLocks noGrp="1"/>
          </p:cNvSpPr>
          <p:nvPr>
            <p:ph type="title"/>
          </p:nvPr>
        </p:nvSpPr>
        <p:spPr>
          <a:xfrm>
            <a:off x="2031177" y="340807"/>
            <a:ext cx="92673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CA" dirty="0"/>
              <a:t>ETFO Secure</a:t>
            </a:r>
            <a:endParaRPr dirty="0"/>
          </a:p>
        </p:txBody>
      </p:sp>
      <p:sp>
        <p:nvSpPr>
          <p:cNvPr id="214" name="Google Shape;214;p36"/>
          <p:cNvSpPr txBox="1">
            <a:spLocks noGrp="1"/>
          </p:cNvSpPr>
          <p:nvPr>
            <p:ph type="body" idx="1"/>
          </p:nvPr>
        </p:nvSpPr>
        <p:spPr>
          <a:xfrm>
            <a:off x="2031177" y="1801307"/>
            <a:ext cx="9267300" cy="4351200"/>
          </a:xfrm>
          <a:prstGeom prst="rect">
            <a:avLst/>
          </a:prstGeom>
          <a:noFill/>
          <a:ln>
            <a:noFill/>
          </a:ln>
        </p:spPr>
        <p:txBody>
          <a:bodyPr spcFirstLastPara="1" wrap="square" lIns="91425" tIns="45700" rIns="91425" bIns="45700" anchor="t" anchorCtr="0">
            <a:normAutofit/>
          </a:bodyPr>
          <a:lstStyle/>
          <a:p>
            <a:pPr marL="0" lvl="0" indent="0" algn="l" rtl="0">
              <a:spcBef>
                <a:spcPts val="1000"/>
              </a:spcBef>
              <a:spcAft>
                <a:spcPts val="0"/>
              </a:spcAft>
              <a:buClr>
                <a:schemeClr val="dk1"/>
              </a:buClr>
              <a:buSzPts val="1100"/>
              <a:buFont typeface="Arial"/>
              <a:buNone/>
            </a:pPr>
            <a:r>
              <a:rPr lang="en-CA" sz="4000" dirty="0"/>
              <a:t>The ETFO member advisory regarding not completing the EQAO teacher questionnaire and any other ETFO advisories can be found on ETFO Secure.</a:t>
            </a:r>
            <a:endParaRPr sz="4000" dirty="0"/>
          </a:p>
          <a:p>
            <a:pPr marL="0" lvl="0" indent="0" algn="l" rtl="0">
              <a:spcBef>
                <a:spcPts val="1000"/>
              </a:spcBef>
              <a:spcAft>
                <a:spcPts val="0"/>
              </a:spcAft>
              <a:buClr>
                <a:schemeClr val="dk1"/>
              </a:buClr>
              <a:buSzPts val="1100"/>
              <a:buFont typeface="Arial"/>
              <a:buNone/>
            </a:pPr>
            <a:r>
              <a:rPr lang="en-CA" sz="4000" dirty="0"/>
              <a:t>All ETFO members are invited to register for ETFO secure at </a:t>
            </a:r>
            <a:r>
              <a:rPr lang="en-CA" sz="4000" dirty="0">
                <a:hlinkClick r:id="rId3"/>
              </a:rPr>
              <a:t>members.etfo.ca</a:t>
            </a:r>
            <a:r>
              <a:rPr lang="en-CA" sz="4000" dirty="0"/>
              <a:t>. You will need your ETFO ID to register.</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37"/>
          <p:cNvSpPr txBox="1">
            <a:spLocks noGrp="1"/>
          </p:cNvSpPr>
          <p:nvPr>
            <p:ph type="title"/>
          </p:nvPr>
        </p:nvSpPr>
        <p:spPr>
          <a:xfrm>
            <a:off x="2031177" y="340807"/>
            <a:ext cx="92673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CA" dirty="0"/>
              <a:t>End EQAO</a:t>
            </a:r>
            <a:endParaRPr dirty="0"/>
          </a:p>
        </p:txBody>
      </p:sp>
      <p:sp>
        <p:nvSpPr>
          <p:cNvPr id="220" name="Google Shape;220;p37"/>
          <p:cNvSpPr txBox="1">
            <a:spLocks noGrp="1"/>
          </p:cNvSpPr>
          <p:nvPr>
            <p:ph type="body" idx="1"/>
          </p:nvPr>
        </p:nvSpPr>
        <p:spPr>
          <a:xfrm>
            <a:off x="2031177" y="1801307"/>
            <a:ext cx="9267300" cy="4351200"/>
          </a:xfrm>
          <a:prstGeom prst="rect">
            <a:avLst/>
          </a:prstGeom>
          <a:noFill/>
          <a:ln>
            <a:noFill/>
          </a:ln>
        </p:spPr>
        <p:txBody>
          <a:bodyPr spcFirstLastPara="1" wrap="square" lIns="91425" tIns="45700" rIns="91425" bIns="45700" anchor="t" anchorCtr="0">
            <a:normAutofit/>
          </a:bodyPr>
          <a:lstStyle/>
          <a:p>
            <a:pPr marL="0" lvl="0" indent="0" algn="l" rtl="0">
              <a:spcBef>
                <a:spcPts val="1000"/>
              </a:spcBef>
              <a:spcAft>
                <a:spcPts val="0"/>
              </a:spcAft>
              <a:buClr>
                <a:schemeClr val="dk1"/>
              </a:buClr>
              <a:buSzPts val="1100"/>
              <a:buFont typeface="Arial"/>
              <a:buNone/>
            </a:pPr>
            <a:r>
              <a:rPr lang="en-CA" sz="4000" dirty="0"/>
              <a:t>To read more about the systemic reasons why EQAO must end, please read the Voice article “</a:t>
            </a:r>
            <a:r>
              <a:rPr lang="en-CA" sz="4000" u="sng" dirty="0">
                <a:solidFill>
                  <a:schemeClr val="hlink"/>
                </a:solidFill>
                <a:hlinkClick r:id="rId3"/>
              </a:rPr>
              <a:t>End EQAO</a:t>
            </a:r>
            <a:r>
              <a:rPr lang="en-CA" sz="4000" dirty="0"/>
              <a:t>.”</a:t>
            </a:r>
            <a:endParaRPr sz="4000" dirty="0"/>
          </a:p>
          <a:p>
            <a:pPr marL="0" lvl="0" indent="0" algn="l" rtl="0">
              <a:spcBef>
                <a:spcPts val="1000"/>
              </a:spcBef>
              <a:spcAft>
                <a:spcPts val="0"/>
              </a:spcAft>
              <a:buClr>
                <a:schemeClr val="dk1"/>
              </a:buClr>
              <a:buSzPts val="1100"/>
              <a:buFont typeface="Arial"/>
              <a:buNone/>
            </a:pPr>
            <a:endParaRPr sz="4000" dirty="0"/>
          </a:p>
          <a:p>
            <a:pPr marL="0" lvl="0" indent="0" algn="l" rtl="0">
              <a:spcBef>
                <a:spcPts val="1000"/>
              </a:spcBef>
              <a:spcAft>
                <a:spcPts val="0"/>
              </a:spcAft>
              <a:buClr>
                <a:schemeClr val="dk1"/>
              </a:buClr>
              <a:buSzPts val="1100"/>
              <a:buFont typeface="Arial"/>
              <a:buNone/>
            </a:pPr>
            <a:r>
              <a:rPr lang="en-CA" sz="4000" dirty="0"/>
              <a:t>Learn more about ETFO’s position on EQAO on our </a:t>
            </a:r>
            <a:r>
              <a:rPr lang="en-CA" sz="4000" u="sng" dirty="0">
                <a:solidFill>
                  <a:schemeClr val="hlink"/>
                </a:solidFill>
                <a:hlinkClick r:id="rId4"/>
              </a:rPr>
              <a:t>website</a:t>
            </a:r>
            <a:r>
              <a:rPr lang="en-CA" sz="4000" dirty="0"/>
              <a:t>.</a:t>
            </a:r>
            <a:endParaRPr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202</Words>
  <Application>Microsoft Office PowerPoint</Application>
  <PresentationFormat>Widescreen</PresentationFormat>
  <Paragraphs>15</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ETFO Advisory</vt:lpstr>
      <vt:lpstr>Relevant in 2024-2025</vt:lpstr>
      <vt:lpstr>Transferring Accountability</vt:lpstr>
      <vt:lpstr>ETFO Secure</vt:lpstr>
      <vt:lpstr>End EQAO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Nikas</dc:creator>
  <cp:lastModifiedBy>enikasetfolocal@hotmail.com</cp:lastModifiedBy>
  <cp:revision>2</cp:revision>
  <dcterms:modified xsi:type="dcterms:W3CDTF">2025-04-16T14:04:37Z</dcterms:modified>
</cp:coreProperties>
</file>